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Lst>
  <p:sldSz cx="18288000" cy="10287000"/>
  <p:notesSz cx="6858000" cy="9144000"/>
  <p:embeddedFontLst>
    <p:embeddedFont>
      <p:font typeface="Open Sans" panose="020B0604020202020204" charset="0"/>
      <p:regular r:id="rId7"/>
    </p:embeddedFont>
    <p:embeddedFont>
      <p:font typeface="Montserrat Bold" panose="020B0604020202020204" charset="0"/>
      <p:regular r:id="rId8"/>
    </p:embeddedFont>
    <p:embeddedFont>
      <p:font typeface="Open Sans Light" panose="020B0604020202020204" charset="0"/>
      <p:regular r:id="rId9"/>
    </p:embeddedFont>
    <p:embeddedFont>
      <p:font typeface="Open Sans Bold" panose="020B0604020202020204" charset="0"/>
      <p:regular r:id="rId10"/>
    </p:embeddedFont>
    <p:embeddedFont>
      <p:font typeface="Calibri" panose="020F0502020204030204" pitchFamily="34" charset="0"/>
      <p:regular r:id="rId11"/>
      <p:bold r:id="rId12"/>
      <p:italic r:id="rId13"/>
      <p:boldItalic r:id="rId14"/>
    </p:embeddedFont>
    <p:embeddedFont>
      <p:font typeface="Montserrat" panose="020B0604020202020204" charset="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7" d="100"/>
          <a:sy n="47" d="100"/>
        </p:scale>
        <p:origin x="69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font" Target="fonts/font9.fntdata"/><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font" Target="fonts/font8.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71146"/>
        </a:solidFill>
        <a:effectLst/>
      </p:bgPr>
    </p:bg>
    <p:spTree>
      <p:nvGrpSpPr>
        <p:cNvPr id="1" name=""/>
        <p:cNvGrpSpPr/>
        <p:nvPr/>
      </p:nvGrpSpPr>
      <p:grpSpPr>
        <a:xfrm>
          <a:off x="0" y="0"/>
          <a:ext cx="0" cy="0"/>
          <a:chOff x="0" y="0"/>
          <a:chExt cx="0" cy="0"/>
        </a:xfrm>
      </p:grpSpPr>
      <p:sp>
        <p:nvSpPr>
          <p:cNvPr id="2" name="TextBox 2"/>
          <p:cNvSpPr txBox="1"/>
          <p:nvPr/>
        </p:nvSpPr>
        <p:spPr>
          <a:xfrm>
            <a:off x="1028700" y="2767775"/>
            <a:ext cx="13423454" cy="4162129"/>
          </a:xfrm>
          <a:prstGeom prst="rect">
            <a:avLst/>
          </a:prstGeom>
        </p:spPr>
        <p:txBody>
          <a:bodyPr lIns="0" tIns="0" rIns="0" bIns="0" rtlCol="0" anchor="t">
            <a:spAutoFit/>
          </a:bodyPr>
          <a:lstStyle/>
          <a:p>
            <a:pPr algn="l">
              <a:lnSpc>
                <a:spcPts val="16035"/>
              </a:lnSpc>
            </a:pPr>
            <a:r>
              <a:rPr lang="en-US" sz="16035" b="1" spc="-320">
                <a:solidFill>
                  <a:srgbClr val="FFFFFF"/>
                </a:solidFill>
                <a:latin typeface="Montserrat Bold"/>
                <a:ea typeface="Montserrat Bold"/>
                <a:cs typeface="Montserrat Bold"/>
                <a:sym typeface="Montserrat Bold"/>
              </a:rPr>
              <a:t>Equity Fund Raising</a:t>
            </a:r>
          </a:p>
        </p:txBody>
      </p:sp>
      <p:grpSp>
        <p:nvGrpSpPr>
          <p:cNvPr id="3" name="Group 3"/>
          <p:cNvGrpSpPr/>
          <p:nvPr/>
        </p:nvGrpSpPr>
        <p:grpSpPr>
          <a:xfrm rot="-5400000">
            <a:off x="12477042" y="4750372"/>
            <a:ext cx="8695802" cy="786256"/>
            <a:chOff x="0" y="0"/>
            <a:chExt cx="2290252" cy="207080"/>
          </a:xfrm>
        </p:grpSpPr>
        <p:sp>
          <p:nvSpPr>
            <p:cNvPr id="4" name="Freeform 4"/>
            <p:cNvSpPr/>
            <p:nvPr/>
          </p:nvSpPr>
          <p:spPr>
            <a:xfrm>
              <a:off x="0" y="0"/>
              <a:ext cx="2290252" cy="207080"/>
            </a:xfrm>
            <a:custGeom>
              <a:avLst/>
              <a:gdLst/>
              <a:ahLst/>
              <a:cxnLst/>
              <a:rect l="l" t="t" r="r" b="b"/>
              <a:pathLst>
                <a:path w="2290252" h="207080">
                  <a:moveTo>
                    <a:pt x="47186" y="0"/>
                  </a:moveTo>
                  <a:lnTo>
                    <a:pt x="2243066" y="0"/>
                  </a:lnTo>
                  <a:cubicBezTo>
                    <a:pt x="2255581" y="0"/>
                    <a:pt x="2267583" y="4971"/>
                    <a:pt x="2276432" y="13821"/>
                  </a:cubicBezTo>
                  <a:cubicBezTo>
                    <a:pt x="2285281" y="22670"/>
                    <a:pt x="2290252" y="34672"/>
                    <a:pt x="2290252" y="47186"/>
                  </a:cubicBezTo>
                  <a:lnTo>
                    <a:pt x="2290252" y="159894"/>
                  </a:lnTo>
                  <a:cubicBezTo>
                    <a:pt x="2290252" y="185954"/>
                    <a:pt x="2269126" y="207080"/>
                    <a:pt x="2243066" y="207080"/>
                  </a:cubicBezTo>
                  <a:lnTo>
                    <a:pt x="47186" y="207080"/>
                  </a:lnTo>
                  <a:cubicBezTo>
                    <a:pt x="34672" y="207080"/>
                    <a:pt x="22670" y="202108"/>
                    <a:pt x="13821" y="193259"/>
                  </a:cubicBezTo>
                  <a:cubicBezTo>
                    <a:pt x="4971" y="184410"/>
                    <a:pt x="0" y="172408"/>
                    <a:pt x="0" y="159894"/>
                  </a:cubicBezTo>
                  <a:lnTo>
                    <a:pt x="0" y="47186"/>
                  </a:lnTo>
                  <a:cubicBezTo>
                    <a:pt x="0" y="21126"/>
                    <a:pt x="21126" y="0"/>
                    <a:pt x="47186" y="0"/>
                  </a:cubicBezTo>
                  <a:close/>
                </a:path>
              </a:pathLst>
            </a:custGeom>
            <a:gradFill rotWithShape="1">
              <a:gsLst>
                <a:gs pos="0">
                  <a:srgbClr val="30B4FF">
                    <a:alpha val="100000"/>
                  </a:srgbClr>
                </a:gs>
                <a:gs pos="100000">
                  <a:srgbClr val="DC65FF">
                    <a:alpha val="100000"/>
                  </a:srgbClr>
                </a:gs>
              </a:gsLst>
              <a:lin ang="2700000"/>
            </a:gradFill>
          </p:spPr>
        </p:sp>
        <p:sp>
          <p:nvSpPr>
            <p:cNvPr id="5" name="TextBox 5"/>
            <p:cNvSpPr txBox="1"/>
            <p:nvPr/>
          </p:nvSpPr>
          <p:spPr>
            <a:xfrm>
              <a:off x="0" y="-57150"/>
              <a:ext cx="2290252" cy="264230"/>
            </a:xfrm>
            <a:prstGeom prst="rect">
              <a:avLst/>
            </a:prstGeom>
          </p:spPr>
          <p:txBody>
            <a:bodyPr lIns="50800" tIns="50800" rIns="50800" bIns="50800" rtlCol="0" anchor="ctr"/>
            <a:lstStyle/>
            <a:p>
              <a:pPr algn="ctr">
                <a:lnSpc>
                  <a:spcPts val="3359"/>
                </a:lnSpc>
              </a:pPr>
              <a:endParaRPr/>
            </a:p>
          </p:txBody>
        </p:sp>
      </p:grpSp>
      <p:grpSp>
        <p:nvGrpSpPr>
          <p:cNvPr id="6" name="Group 6"/>
          <p:cNvGrpSpPr/>
          <p:nvPr/>
        </p:nvGrpSpPr>
        <p:grpSpPr>
          <a:xfrm rot="5400000">
            <a:off x="17605865" y="5422131"/>
            <a:ext cx="216092" cy="216092"/>
            <a:chOff x="0" y="0"/>
            <a:chExt cx="56913" cy="56913"/>
          </a:xfrm>
        </p:grpSpPr>
        <p:sp>
          <p:nvSpPr>
            <p:cNvPr id="7" name="Freeform 7"/>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8" name="TextBox 8"/>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9" name="Group 9"/>
          <p:cNvGrpSpPr/>
          <p:nvPr/>
        </p:nvGrpSpPr>
        <p:grpSpPr>
          <a:xfrm rot="5400000">
            <a:off x="17605865" y="5043492"/>
            <a:ext cx="216092" cy="216092"/>
            <a:chOff x="0" y="0"/>
            <a:chExt cx="56913" cy="56913"/>
          </a:xfrm>
        </p:grpSpPr>
        <p:sp>
          <p:nvSpPr>
            <p:cNvPr id="10" name="Freeform 10"/>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11" name="TextBox 11"/>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12" name="Group 12"/>
          <p:cNvGrpSpPr/>
          <p:nvPr/>
        </p:nvGrpSpPr>
        <p:grpSpPr>
          <a:xfrm rot="5400000">
            <a:off x="17605865" y="4664853"/>
            <a:ext cx="216092" cy="216092"/>
            <a:chOff x="0" y="0"/>
            <a:chExt cx="56913" cy="56913"/>
          </a:xfrm>
        </p:grpSpPr>
        <p:sp>
          <p:nvSpPr>
            <p:cNvPr id="13" name="Freeform 13"/>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14" name="TextBox 14"/>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15" name="Group 15"/>
          <p:cNvGrpSpPr/>
          <p:nvPr/>
        </p:nvGrpSpPr>
        <p:grpSpPr>
          <a:xfrm>
            <a:off x="1028700" y="8796518"/>
            <a:ext cx="2058035" cy="461782"/>
            <a:chOff x="0" y="0"/>
            <a:chExt cx="602112" cy="135102"/>
          </a:xfrm>
        </p:grpSpPr>
        <p:sp>
          <p:nvSpPr>
            <p:cNvPr id="16" name="Freeform 16"/>
            <p:cNvSpPr/>
            <p:nvPr/>
          </p:nvSpPr>
          <p:spPr>
            <a:xfrm>
              <a:off x="0" y="0"/>
              <a:ext cx="602112" cy="135102"/>
            </a:xfrm>
            <a:custGeom>
              <a:avLst/>
              <a:gdLst/>
              <a:ahLst/>
              <a:cxnLst/>
              <a:rect l="l" t="t" r="r" b="b"/>
              <a:pathLst>
                <a:path w="602112" h="135102">
                  <a:moveTo>
                    <a:pt x="67551" y="0"/>
                  </a:moveTo>
                  <a:lnTo>
                    <a:pt x="534561" y="0"/>
                  </a:lnTo>
                  <a:cubicBezTo>
                    <a:pt x="552476" y="0"/>
                    <a:pt x="569658" y="7117"/>
                    <a:pt x="582326" y="19785"/>
                  </a:cubicBezTo>
                  <a:cubicBezTo>
                    <a:pt x="594995" y="32453"/>
                    <a:pt x="602112" y="49635"/>
                    <a:pt x="602112" y="67551"/>
                  </a:cubicBezTo>
                  <a:lnTo>
                    <a:pt x="602112" y="67551"/>
                  </a:lnTo>
                  <a:cubicBezTo>
                    <a:pt x="602112" y="104858"/>
                    <a:pt x="571868" y="135102"/>
                    <a:pt x="534561" y="135102"/>
                  </a:cubicBezTo>
                  <a:lnTo>
                    <a:pt x="67551" y="135102"/>
                  </a:lnTo>
                  <a:cubicBezTo>
                    <a:pt x="49635" y="135102"/>
                    <a:pt x="32453" y="127985"/>
                    <a:pt x="19785" y="115317"/>
                  </a:cubicBezTo>
                  <a:cubicBezTo>
                    <a:pt x="7117" y="102648"/>
                    <a:pt x="0" y="85467"/>
                    <a:pt x="0" y="67551"/>
                  </a:cubicBezTo>
                  <a:lnTo>
                    <a:pt x="0" y="67551"/>
                  </a:lnTo>
                  <a:cubicBezTo>
                    <a:pt x="0" y="49635"/>
                    <a:pt x="7117" y="32453"/>
                    <a:pt x="19785" y="19785"/>
                  </a:cubicBezTo>
                  <a:cubicBezTo>
                    <a:pt x="32453" y="7117"/>
                    <a:pt x="49635" y="0"/>
                    <a:pt x="67551" y="0"/>
                  </a:cubicBezTo>
                  <a:close/>
                </a:path>
              </a:pathLst>
            </a:custGeom>
            <a:solidFill>
              <a:srgbClr val="FFFFFF"/>
            </a:solidFill>
          </p:spPr>
        </p:sp>
        <p:sp>
          <p:nvSpPr>
            <p:cNvPr id="17" name="TextBox 17"/>
            <p:cNvSpPr txBox="1"/>
            <p:nvPr/>
          </p:nvSpPr>
          <p:spPr>
            <a:xfrm>
              <a:off x="0" y="-57150"/>
              <a:ext cx="602112" cy="192252"/>
            </a:xfrm>
            <a:prstGeom prst="rect">
              <a:avLst/>
            </a:prstGeom>
          </p:spPr>
          <p:txBody>
            <a:bodyPr lIns="50800" tIns="50800" rIns="50800" bIns="50800" rtlCol="0" anchor="ctr"/>
            <a:lstStyle/>
            <a:p>
              <a:pPr algn="ctr">
                <a:lnSpc>
                  <a:spcPts val="3359"/>
                </a:lnSpc>
              </a:pPr>
              <a:endParaRPr/>
            </a:p>
          </p:txBody>
        </p:sp>
      </p:grpSp>
      <p:sp>
        <p:nvSpPr>
          <p:cNvPr id="18" name="Freeform 18"/>
          <p:cNvSpPr/>
          <p:nvPr/>
        </p:nvSpPr>
        <p:spPr>
          <a:xfrm>
            <a:off x="-104176" y="-19050"/>
            <a:ext cx="1536586" cy="1536586"/>
          </a:xfrm>
          <a:custGeom>
            <a:avLst/>
            <a:gdLst/>
            <a:ahLst/>
            <a:cxnLst/>
            <a:rect l="l" t="t" r="r" b="b"/>
            <a:pathLst>
              <a:path w="1536586" h="1536586">
                <a:moveTo>
                  <a:pt x="0" y="0"/>
                </a:moveTo>
                <a:lnTo>
                  <a:pt x="1536587" y="0"/>
                </a:lnTo>
                <a:lnTo>
                  <a:pt x="1536587" y="1536586"/>
                </a:lnTo>
                <a:lnTo>
                  <a:pt x="0" y="1536586"/>
                </a:lnTo>
                <a:lnTo>
                  <a:pt x="0" y="0"/>
                </a:lnTo>
                <a:close/>
              </a:path>
            </a:pathLst>
          </a:custGeom>
          <a:blipFill>
            <a:blip r:embed="rId2"/>
            <a:stretch>
              <a:fillRect/>
            </a:stretch>
          </a:blipFill>
        </p:spPr>
      </p:sp>
      <p:sp>
        <p:nvSpPr>
          <p:cNvPr id="19" name="TextBox 19"/>
          <p:cNvSpPr txBox="1"/>
          <p:nvPr/>
        </p:nvSpPr>
        <p:spPr>
          <a:xfrm>
            <a:off x="1217551" y="8863069"/>
            <a:ext cx="1680333" cy="300105"/>
          </a:xfrm>
          <a:prstGeom prst="rect">
            <a:avLst/>
          </a:prstGeom>
        </p:spPr>
        <p:txBody>
          <a:bodyPr lIns="0" tIns="0" rIns="0" bIns="0" rtlCol="0" anchor="t">
            <a:spAutoFit/>
          </a:bodyPr>
          <a:lstStyle/>
          <a:p>
            <a:pPr algn="ctr">
              <a:lnSpc>
                <a:spcPts val="2520"/>
              </a:lnSpc>
              <a:spcBef>
                <a:spcPct val="0"/>
              </a:spcBef>
            </a:pPr>
            <a:r>
              <a:rPr lang="en-US" sz="1800" b="1">
                <a:solidFill>
                  <a:srgbClr val="1C1265"/>
                </a:solidFill>
                <a:latin typeface="Open Sans Bold"/>
                <a:ea typeface="Open Sans Bold"/>
                <a:cs typeface="Open Sans Bold"/>
                <a:sym typeface="Open Sans Bold"/>
              </a:rPr>
              <a:t>Get Started</a:t>
            </a:r>
          </a:p>
        </p:txBody>
      </p:sp>
      <p:sp>
        <p:nvSpPr>
          <p:cNvPr id="20" name="TextBox 20"/>
          <p:cNvSpPr txBox="1"/>
          <p:nvPr/>
        </p:nvSpPr>
        <p:spPr>
          <a:xfrm>
            <a:off x="11696006" y="8666263"/>
            <a:ext cx="3523541" cy="825138"/>
          </a:xfrm>
          <a:prstGeom prst="rect">
            <a:avLst/>
          </a:prstGeom>
        </p:spPr>
        <p:txBody>
          <a:bodyPr lIns="0" tIns="0" rIns="0" bIns="0" rtlCol="0" anchor="t">
            <a:spAutoFit/>
          </a:bodyPr>
          <a:lstStyle/>
          <a:p>
            <a:pPr algn="r">
              <a:lnSpc>
                <a:spcPts val="3286"/>
              </a:lnSpc>
            </a:pPr>
            <a:r>
              <a:rPr lang="en-US" sz="2738" spc="-54">
                <a:solidFill>
                  <a:srgbClr val="FFFFFF"/>
                </a:solidFill>
                <a:latin typeface="Open Sans"/>
                <a:ea typeface="Open Sans"/>
                <a:cs typeface="Open Sans"/>
                <a:sym typeface="Open Sans"/>
              </a:rPr>
              <a:t>Prepared by: Transique Advisors</a:t>
            </a:r>
          </a:p>
        </p:txBody>
      </p:sp>
      <p:sp>
        <p:nvSpPr>
          <p:cNvPr id="21" name="TextBox 21"/>
          <p:cNvSpPr txBox="1"/>
          <p:nvPr/>
        </p:nvSpPr>
        <p:spPr>
          <a:xfrm>
            <a:off x="1028700" y="7212520"/>
            <a:ext cx="8753830" cy="925830"/>
          </a:xfrm>
          <a:prstGeom prst="rect">
            <a:avLst/>
          </a:prstGeom>
        </p:spPr>
        <p:txBody>
          <a:bodyPr lIns="0" tIns="0" rIns="0" bIns="0" rtlCol="0" anchor="t">
            <a:spAutoFit/>
          </a:bodyPr>
          <a:lstStyle/>
          <a:p>
            <a:pPr algn="l">
              <a:lnSpc>
                <a:spcPts val="2520"/>
              </a:lnSpc>
              <a:spcBef>
                <a:spcPct val="0"/>
              </a:spcBef>
            </a:pPr>
            <a:r>
              <a:rPr lang="en-US" sz="1800">
                <a:solidFill>
                  <a:srgbClr val="FFFFFF"/>
                </a:solidFill>
                <a:latin typeface="Open Sans"/>
                <a:ea typeface="Open Sans"/>
                <a:cs typeface="Open Sans"/>
                <a:sym typeface="Open Sans"/>
              </a:rPr>
              <a:t>Specialists in Equity Fund Raising, guiding companies through investor outreach, valuation, documentation, and structured funding to accelerate business expansion.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71146"/>
        </a:solidFill>
        <a:effectLst/>
      </p:bgPr>
    </p:bg>
    <p:spTree>
      <p:nvGrpSpPr>
        <p:cNvPr id="1" name=""/>
        <p:cNvGrpSpPr/>
        <p:nvPr/>
      </p:nvGrpSpPr>
      <p:grpSpPr>
        <a:xfrm>
          <a:off x="0" y="0"/>
          <a:ext cx="0" cy="0"/>
          <a:chOff x="0" y="0"/>
          <a:chExt cx="0" cy="0"/>
        </a:xfrm>
      </p:grpSpPr>
      <p:grpSp>
        <p:nvGrpSpPr>
          <p:cNvPr id="2" name="Group 2"/>
          <p:cNvGrpSpPr/>
          <p:nvPr/>
        </p:nvGrpSpPr>
        <p:grpSpPr>
          <a:xfrm rot="-10800000">
            <a:off x="1028700" y="9042208"/>
            <a:ext cx="216092" cy="216092"/>
            <a:chOff x="0" y="0"/>
            <a:chExt cx="56913" cy="56913"/>
          </a:xfrm>
        </p:grpSpPr>
        <p:sp>
          <p:nvSpPr>
            <p:cNvPr id="3" name="Freeform 3"/>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4" name="TextBox 4"/>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5" name="Group 5"/>
          <p:cNvGrpSpPr/>
          <p:nvPr/>
        </p:nvGrpSpPr>
        <p:grpSpPr>
          <a:xfrm rot="-10800000">
            <a:off x="1407339" y="9042208"/>
            <a:ext cx="216092" cy="216092"/>
            <a:chOff x="0" y="0"/>
            <a:chExt cx="56913" cy="56913"/>
          </a:xfrm>
        </p:grpSpPr>
        <p:sp>
          <p:nvSpPr>
            <p:cNvPr id="6" name="Freeform 6"/>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7" name="TextBox 7"/>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8" name="Group 8"/>
          <p:cNvGrpSpPr/>
          <p:nvPr/>
        </p:nvGrpSpPr>
        <p:grpSpPr>
          <a:xfrm rot="-10800000">
            <a:off x="1785978" y="9042208"/>
            <a:ext cx="216092" cy="216092"/>
            <a:chOff x="0" y="0"/>
            <a:chExt cx="56913" cy="56913"/>
          </a:xfrm>
        </p:grpSpPr>
        <p:sp>
          <p:nvSpPr>
            <p:cNvPr id="9" name="Freeform 9"/>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10" name="TextBox 10"/>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11" name="Group 11"/>
          <p:cNvGrpSpPr/>
          <p:nvPr/>
        </p:nvGrpSpPr>
        <p:grpSpPr>
          <a:xfrm>
            <a:off x="1244792" y="6894943"/>
            <a:ext cx="2058035" cy="461782"/>
            <a:chOff x="0" y="0"/>
            <a:chExt cx="602112" cy="135102"/>
          </a:xfrm>
        </p:grpSpPr>
        <p:sp>
          <p:nvSpPr>
            <p:cNvPr id="12" name="Freeform 12"/>
            <p:cNvSpPr/>
            <p:nvPr/>
          </p:nvSpPr>
          <p:spPr>
            <a:xfrm>
              <a:off x="0" y="0"/>
              <a:ext cx="602112" cy="135102"/>
            </a:xfrm>
            <a:custGeom>
              <a:avLst/>
              <a:gdLst/>
              <a:ahLst/>
              <a:cxnLst/>
              <a:rect l="l" t="t" r="r" b="b"/>
              <a:pathLst>
                <a:path w="602112" h="135102">
                  <a:moveTo>
                    <a:pt x="67551" y="0"/>
                  </a:moveTo>
                  <a:lnTo>
                    <a:pt x="534561" y="0"/>
                  </a:lnTo>
                  <a:cubicBezTo>
                    <a:pt x="552476" y="0"/>
                    <a:pt x="569658" y="7117"/>
                    <a:pt x="582326" y="19785"/>
                  </a:cubicBezTo>
                  <a:cubicBezTo>
                    <a:pt x="594995" y="32453"/>
                    <a:pt x="602112" y="49635"/>
                    <a:pt x="602112" y="67551"/>
                  </a:cubicBezTo>
                  <a:lnTo>
                    <a:pt x="602112" y="67551"/>
                  </a:lnTo>
                  <a:cubicBezTo>
                    <a:pt x="602112" y="104858"/>
                    <a:pt x="571868" y="135102"/>
                    <a:pt x="534561" y="135102"/>
                  </a:cubicBezTo>
                  <a:lnTo>
                    <a:pt x="67551" y="135102"/>
                  </a:lnTo>
                  <a:cubicBezTo>
                    <a:pt x="49635" y="135102"/>
                    <a:pt x="32453" y="127985"/>
                    <a:pt x="19785" y="115317"/>
                  </a:cubicBezTo>
                  <a:cubicBezTo>
                    <a:pt x="7117" y="102648"/>
                    <a:pt x="0" y="85467"/>
                    <a:pt x="0" y="67551"/>
                  </a:cubicBezTo>
                  <a:lnTo>
                    <a:pt x="0" y="67551"/>
                  </a:lnTo>
                  <a:cubicBezTo>
                    <a:pt x="0" y="49635"/>
                    <a:pt x="7117" y="32453"/>
                    <a:pt x="19785" y="19785"/>
                  </a:cubicBezTo>
                  <a:cubicBezTo>
                    <a:pt x="32453" y="7117"/>
                    <a:pt x="49635" y="0"/>
                    <a:pt x="67551" y="0"/>
                  </a:cubicBezTo>
                  <a:close/>
                </a:path>
              </a:pathLst>
            </a:custGeom>
            <a:solidFill>
              <a:srgbClr val="FFFFFF"/>
            </a:solidFill>
          </p:spPr>
        </p:sp>
        <p:sp>
          <p:nvSpPr>
            <p:cNvPr id="13" name="TextBox 13"/>
            <p:cNvSpPr txBox="1"/>
            <p:nvPr/>
          </p:nvSpPr>
          <p:spPr>
            <a:xfrm>
              <a:off x="0" y="-57150"/>
              <a:ext cx="602112" cy="192252"/>
            </a:xfrm>
            <a:prstGeom prst="rect">
              <a:avLst/>
            </a:prstGeom>
          </p:spPr>
          <p:txBody>
            <a:bodyPr lIns="50800" tIns="50800" rIns="50800" bIns="50800" rtlCol="0" anchor="ctr"/>
            <a:lstStyle/>
            <a:p>
              <a:pPr algn="ctr">
                <a:lnSpc>
                  <a:spcPts val="3359"/>
                </a:lnSpc>
              </a:pPr>
              <a:endParaRPr/>
            </a:p>
          </p:txBody>
        </p:sp>
      </p:grpSp>
      <p:grpSp>
        <p:nvGrpSpPr>
          <p:cNvPr id="14" name="Group 14"/>
          <p:cNvGrpSpPr/>
          <p:nvPr/>
        </p:nvGrpSpPr>
        <p:grpSpPr>
          <a:xfrm>
            <a:off x="17259300" y="9258300"/>
            <a:ext cx="2070955" cy="2039886"/>
            <a:chOff x="0" y="0"/>
            <a:chExt cx="545437" cy="537254"/>
          </a:xfrm>
        </p:grpSpPr>
        <p:sp>
          <p:nvSpPr>
            <p:cNvPr id="15" name="Freeform 15"/>
            <p:cNvSpPr/>
            <p:nvPr/>
          </p:nvSpPr>
          <p:spPr>
            <a:xfrm>
              <a:off x="0" y="0"/>
              <a:ext cx="545437" cy="537254"/>
            </a:xfrm>
            <a:custGeom>
              <a:avLst/>
              <a:gdLst/>
              <a:ahLst/>
              <a:cxnLst/>
              <a:rect l="l" t="t" r="r" b="b"/>
              <a:pathLst>
                <a:path w="545437" h="537254">
                  <a:moveTo>
                    <a:pt x="48598" y="0"/>
                  </a:moveTo>
                  <a:lnTo>
                    <a:pt x="496838" y="0"/>
                  </a:lnTo>
                  <a:cubicBezTo>
                    <a:pt x="509727" y="0"/>
                    <a:pt x="522089" y="5120"/>
                    <a:pt x="531203" y="14234"/>
                  </a:cubicBezTo>
                  <a:cubicBezTo>
                    <a:pt x="540317" y="23348"/>
                    <a:pt x="545437" y="35709"/>
                    <a:pt x="545437" y="48598"/>
                  </a:cubicBezTo>
                  <a:lnTo>
                    <a:pt x="545437" y="488655"/>
                  </a:lnTo>
                  <a:cubicBezTo>
                    <a:pt x="545437" y="501545"/>
                    <a:pt x="540317" y="513906"/>
                    <a:pt x="531203" y="523020"/>
                  </a:cubicBezTo>
                  <a:cubicBezTo>
                    <a:pt x="522089" y="532134"/>
                    <a:pt x="509727" y="537254"/>
                    <a:pt x="496838" y="537254"/>
                  </a:cubicBezTo>
                  <a:lnTo>
                    <a:pt x="48598" y="537254"/>
                  </a:lnTo>
                  <a:cubicBezTo>
                    <a:pt x="35709" y="537254"/>
                    <a:pt x="23348" y="532134"/>
                    <a:pt x="14234" y="523020"/>
                  </a:cubicBezTo>
                  <a:cubicBezTo>
                    <a:pt x="5120" y="513906"/>
                    <a:pt x="0" y="501545"/>
                    <a:pt x="0" y="488655"/>
                  </a:cubicBezTo>
                  <a:lnTo>
                    <a:pt x="0" y="48598"/>
                  </a:lnTo>
                  <a:cubicBezTo>
                    <a:pt x="0" y="35709"/>
                    <a:pt x="5120" y="23348"/>
                    <a:pt x="14234" y="14234"/>
                  </a:cubicBezTo>
                  <a:cubicBezTo>
                    <a:pt x="23348" y="5120"/>
                    <a:pt x="35709" y="0"/>
                    <a:pt x="48598" y="0"/>
                  </a:cubicBezTo>
                  <a:close/>
                </a:path>
              </a:pathLst>
            </a:custGeom>
            <a:gradFill rotWithShape="1">
              <a:gsLst>
                <a:gs pos="0">
                  <a:srgbClr val="30B4FF">
                    <a:alpha val="100000"/>
                  </a:srgbClr>
                </a:gs>
                <a:gs pos="100000">
                  <a:srgbClr val="DC65FF">
                    <a:alpha val="100000"/>
                  </a:srgbClr>
                </a:gs>
              </a:gsLst>
              <a:lin ang="2700000"/>
            </a:gradFill>
          </p:spPr>
        </p:sp>
        <p:sp>
          <p:nvSpPr>
            <p:cNvPr id="16" name="TextBox 16"/>
            <p:cNvSpPr txBox="1"/>
            <p:nvPr/>
          </p:nvSpPr>
          <p:spPr>
            <a:xfrm>
              <a:off x="0" y="-57150"/>
              <a:ext cx="545437" cy="594404"/>
            </a:xfrm>
            <a:prstGeom prst="rect">
              <a:avLst/>
            </a:prstGeom>
          </p:spPr>
          <p:txBody>
            <a:bodyPr lIns="50800" tIns="50800" rIns="50800" bIns="50800" rtlCol="0" anchor="ctr"/>
            <a:lstStyle/>
            <a:p>
              <a:pPr algn="ctr">
                <a:lnSpc>
                  <a:spcPts val="3359"/>
                </a:lnSpc>
              </a:pPr>
              <a:endParaRPr/>
            </a:p>
          </p:txBody>
        </p:sp>
      </p:grpSp>
      <p:sp>
        <p:nvSpPr>
          <p:cNvPr id="17" name="Freeform 17"/>
          <p:cNvSpPr/>
          <p:nvPr/>
        </p:nvSpPr>
        <p:spPr>
          <a:xfrm>
            <a:off x="-21201" y="0"/>
            <a:ext cx="1536586" cy="1536586"/>
          </a:xfrm>
          <a:custGeom>
            <a:avLst/>
            <a:gdLst/>
            <a:ahLst/>
            <a:cxnLst/>
            <a:rect l="l" t="t" r="r" b="b"/>
            <a:pathLst>
              <a:path w="1536586" h="1536586">
                <a:moveTo>
                  <a:pt x="0" y="0"/>
                </a:moveTo>
                <a:lnTo>
                  <a:pt x="1536586" y="0"/>
                </a:lnTo>
                <a:lnTo>
                  <a:pt x="1536586" y="1536586"/>
                </a:lnTo>
                <a:lnTo>
                  <a:pt x="0" y="1536586"/>
                </a:lnTo>
                <a:lnTo>
                  <a:pt x="0" y="0"/>
                </a:lnTo>
                <a:close/>
              </a:path>
            </a:pathLst>
          </a:custGeom>
          <a:blipFill>
            <a:blip r:embed="rId2"/>
            <a:stretch>
              <a:fillRect/>
            </a:stretch>
          </a:blipFill>
        </p:spPr>
      </p:sp>
      <p:sp>
        <p:nvSpPr>
          <p:cNvPr id="18" name="TextBox 18"/>
          <p:cNvSpPr txBox="1"/>
          <p:nvPr/>
        </p:nvSpPr>
        <p:spPr>
          <a:xfrm>
            <a:off x="1244792" y="2876560"/>
            <a:ext cx="6769543" cy="1691857"/>
          </a:xfrm>
          <a:prstGeom prst="rect">
            <a:avLst/>
          </a:prstGeom>
        </p:spPr>
        <p:txBody>
          <a:bodyPr lIns="0" tIns="0" rIns="0" bIns="0" rtlCol="0" anchor="t">
            <a:spAutoFit/>
          </a:bodyPr>
          <a:lstStyle/>
          <a:p>
            <a:pPr algn="l">
              <a:lnSpc>
                <a:spcPts val="12720"/>
              </a:lnSpc>
            </a:pPr>
            <a:r>
              <a:rPr lang="en-US" sz="12720" spc="-254">
                <a:solidFill>
                  <a:srgbClr val="FFFFFF"/>
                </a:solidFill>
                <a:latin typeface="Montserrat"/>
                <a:ea typeface="Montserrat"/>
                <a:cs typeface="Montserrat"/>
                <a:sym typeface="Montserrat"/>
              </a:rPr>
              <a:t>Agenda</a:t>
            </a:r>
          </a:p>
        </p:txBody>
      </p:sp>
      <p:sp>
        <p:nvSpPr>
          <p:cNvPr id="19" name="TextBox 19"/>
          <p:cNvSpPr txBox="1"/>
          <p:nvPr/>
        </p:nvSpPr>
        <p:spPr>
          <a:xfrm>
            <a:off x="1244792" y="5114925"/>
            <a:ext cx="4976988" cy="1240155"/>
          </a:xfrm>
          <a:prstGeom prst="rect">
            <a:avLst/>
          </a:prstGeom>
        </p:spPr>
        <p:txBody>
          <a:bodyPr lIns="0" tIns="0" rIns="0" bIns="0" rtlCol="0" anchor="t">
            <a:spAutoFit/>
          </a:bodyPr>
          <a:lstStyle/>
          <a:p>
            <a:pPr algn="l">
              <a:lnSpc>
                <a:spcPts val="2520"/>
              </a:lnSpc>
              <a:spcBef>
                <a:spcPct val="0"/>
              </a:spcBef>
            </a:pPr>
            <a:r>
              <a:rPr lang="en-US" sz="1800">
                <a:solidFill>
                  <a:srgbClr val="FFFFFF"/>
                </a:solidFill>
                <a:latin typeface="Open Sans"/>
                <a:ea typeface="Open Sans"/>
                <a:cs typeface="Open Sans"/>
                <a:sym typeface="Open Sans"/>
              </a:rPr>
              <a:t>The Equity Fund Raising agenda outlines the key steps and discussion points involved in securing equity capital to support a company’s growth objectives. </a:t>
            </a:r>
          </a:p>
        </p:txBody>
      </p:sp>
      <p:sp>
        <p:nvSpPr>
          <p:cNvPr id="20" name="TextBox 20"/>
          <p:cNvSpPr txBox="1"/>
          <p:nvPr/>
        </p:nvSpPr>
        <p:spPr>
          <a:xfrm>
            <a:off x="11166934" y="2970269"/>
            <a:ext cx="1192922"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a:ea typeface="Open Sans"/>
                <a:cs typeface="Open Sans"/>
                <a:sym typeface="Open Sans"/>
              </a:rPr>
              <a:t>01.</a:t>
            </a:r>
          </a:p>
        </p:txBody>
      </p:sp>
      <p:sp>
        <p:nvSpPr>
          <p:cNvPr id="21" name="TextBox 21"/>
          <p:cNvSpPr txBox="1"/>
          <p:nvPr/>
        </p:nvSpPr>
        <p:spPr>
          <a:xfrm>
            <a:off x="11166934" y="3932388"/>
            <a:ext cx="1192922"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a:ea typeface="Open Sans"/>
                <a:cs typeface="Open Sans"/>
                <a:sym typeface="Open Sans"/>
              </a:rPr>
              <a:t>02.</a:t>
            </a:r>
          </a:p>
        </p:txBody>
      </p:sp>
      <p:sp>
        <p:nvSpPr>
          <p:cNvPr id="22" name="TextBox 22"/>
          <p:cNvSpPr txBox="1"/>
          <p:nvPr/>
        </p:nvSpPr>
        <p:spPr>
          <a:xfrm>
            <a:off x="11166934" y="4894506"/>
            <a:ext cx="1192922"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a:ea typeface="Open Sans"/>
                <a:cs typeface="Open Sans"/>
                <a:sym typeface="Open Sans"/>
              </a:rPr>
              <a:t>03.</a:t>
            </a:r>
          </a:p>
        </p:txBody>
      </p:sp>
      <p:sp>
        <p:nvSpPr>
          <p:cNvPr id="23" name="TextBox 23"/>
          <p:cNvSpPr txBox="1"/>
          <p:nvPr/>
        </p:nvSpPr>
        <p:spPr>
          <a:xfrm>
            <a:off x="11166934" y="5856624"/>
            <a:ext cx="1192922"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a:ea typeface="Open Sans"/>
                <a:cs typeface="Open Sans"/>
                <a:sym typeface="Open Sans"/>
              </a:rPr>
              <a:t>04.</a:t>
            </a:r>
          </a:p>
        </p:txBody>
      </p:sp>
      <p:sp>
        <p:nvSpPr>
          <p:cNvPr id="24" name="TextBox 24"/>
          <p:cNvSpPr txBox="1"/>
          <p:nvPr/>
        </p:nvSpPr>
        <p:spPr>
          <a:xfrm>
            <a:off x="11166934" y="6818743"/>
            <a:ext cx="1192922"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a:ea typeface="Open Sans"/>
                <a:cs typeface="Open Sans"/>
                <a:sym typeface="Open Sans"/>
              </a:rPr>
              <a:t>05.</a:t>
            </a:r>
          </a:p>
        </p:txBody>
      </p:sp>
      <p:sp>
        <p:nvSpPr>
          <p:cNvPr id="25" name="TextBox 25"/>
          <p:cNvSpPr txBox="1"/>
          <p:nvPr/>
        </p:nvSpPr>
        <p:spPr>
          <a:xfrm>
            <a:off x="11166934" y="7780861"/>
            <a:ext cx="1192922"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a:ea typeface="Open Sans"/>
                <a:cs typeface="Open Sans"/>
                <a:sym typeface="Open Sans"/>
              </a:rPr>
              <a:t>06.</a:t>
            </a:r>
          </a:p>
        </p:txBody>
      </p:sp>
      <p:sp>
        <p:nvSpPr>
          <p:cNvPr id="26" name="TextBox 26"/>
          <p:cNvSpPr txBox="1"/>
          <p:nvPr/>
        </p:nvSpPr>
        <p:spPr>
          <a:xfrm>
            <a:off x="12684899" y="2970269"/>
            <a:ext cx="3112221"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Light"/>
                <a:ea typeface="Open Sans Light"/>
                <a:cs typeface="Open Sans Light"/>
                <a:sym typeface="Open Sans Light"/>
              </a:rPr>
              <a:t>Overview</a:t>
            </a:r>
          </a:p>
        </p:txBody>
      </p:sp>
      <p:sp>
        <p:nvSpPr>
          <p:cNvPr id="27" name="TextBox 27"/>
          <p:cNvSpPr txBox="1"/>
          <p:nvPr/>
        </p:nvSpPr>
        <p:spPr>
          <a:xfrm>
            <a:off x="12684899" y="3932388"/>
            <a:ext cx="3112221"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Light"/>
                <a:ea typeface="Open Sans Light"/>
                <a:cs typeface="Open Sans Light"/>
                <a:sym typeface="Open Sans Light"/>
              </a:rPr>
              <a:t>Goals</a:t>
            </a:r>
          </a:p>
        </p:txBody>
      </p:sp>
      <p:sp>
        <p:nvSpPr>
          <p:cNvPr id="28" name="TextBox 28"/>
          <p:cNvSpPr txBox="1"/>
          <p:nvPr/>
        </p:nvSpPr>
        <p:spPr>
          <a:xfrm>
            <a:off x="12684899" y="4894506"/>
            <a:ext cx="4574401"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Light"/>
                <a:ea typeface="Open Sans Light"/>
                <a:cs typeface="Open Sans Light"/>
                <a:sym typeface="Open Sans Light"/>
              </a:rPr>
              <a:t>Funding Request</a:t>
            </a:r>
          </a:p>
        </p:txBody>
      </p:sp>
      <p:sp>
        <p:nvSpPr>
          <p:cNvPr id="29" name="TextBox 29"/>
          <p:cNvSpPr txBox="1"/>
          <p:nvPr/>
        </p:nvSpPr>
        <p:spPr>
          <a:xfrm>
            <a:off x="12684899" y="5856624"/>
            <a:ext cx="3112221"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Light"/>
                <a:ea typeface="Open Sans Light"/>
                <a:cs typeface="Open Sans Light"/>
                <a:sym typeface="Open Sans Light"/>
              </a:rPr>
              <a:t>Key metrics</a:t>
            </a:r>
          </a:p>
        </p:txBody>
      </p:sp>
      <p:sp>
        <p:nvSpPr>
          <p:cNvPr id="30" name="TextBox 30"/>
          <p:cNvSpPr txBox="1"/>
          <p:nvPr/>
        </p:nvSpPr>
        <p:spPr>
          <a:xfrm>
            <a:off x="12684899" y="6818743"/>
            <a:ext cx="4304044"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Light"/>
                <a:ea typeface="Open Sans Light"/>
                <a:cs typeface="Open Sans Light"/>
                <a:sym typeface="Open Sans Light"/>
              </a:rPr>
              <a:t>Sustainability Plan</a:t>
            </a:r>
          </a:p>
        </p:txBody>
      </p:sp>
      <p:sp>
        <p:nvSpPr>
          <p:cNvPr id="31" name="TextBox 31"/>
          <p:cNvSpPr txBox="1"/>
          <p:nvPr/>
        </p:nvSpPr>
        <p:spPr>
          <a:xfrm>
            <a:off x="12684899" y="7780861"/>
            <a:ext cx="3112221" cy="671250"/>
          </a:xfrm>
          <a:prstGeom prst="rect">
            <a:avLst/>
          </a:prstGeom>
        </p:spPr>
        <p:txBody>
          <a:bodyPr lIns="0" tIns="0" rIns="0" bIns="0" rtlCol="0" anchor="t">
            <a:spAutoFit/>
          </a:bodyPr>
          <a:lstStyle/>
          <a:p>
            <a:pPr algn="l">
              <a:lnSpc>
                <a:spcPts val="5526"/>
              </a:lnSpc>
              <a:spcBef>
                <a:spcPct val="0"/>
              </a:spcBef>
            </a:pPr>
            <a:r>
              <a:rPr lang="en-US" sz="3947">
                <a:solidFill>
                  <a:srgbClr val="FFFFFF"/>
                </a:solidFill>
                <a:latin typeface="Open Sans Light"/>
                <a:ea typeface="Open Sans Light"/>
                <a:cs typeface="Open Sans Light"/>
                <a:sym typeface="Open Sans Light"/>
              </a:rPr>
              <a:t>Timeline</a:t>
            </a:r>
          </a:p>
        </p:txBody>
      </p:sp>
      <p:sp>
        <p:nvSpPr>
          <p:cNvPr id="32" name="TextBox 32"/>
          <p:cNvSpPr txBox="1"/>
          <p:nvPr/>
        </p:nvSpPr>
        <p:spPr>
          <a:xfrm>
            <a:off x="1433644" y="6961494"/>
            <a:ext cx="1680333" cy="300105"/>
          </a:xfrm>
          <a:prstGeom prst="rect">
            <a:avLst/>
          </a:prstGeom>
        </p:spPr>
        <p:txBody>
          <a:bodyPr lIns="0" tIns="0" rIns="0" bIns="0" rtlCol="0" anchor="t">
            <a:spAutoFit/>
          </a:bodyPr>
          <a:lstStyle/>
          <a:p>
            <a:pPr algn="ctr">
              <a:lnSpc>
                <a:spcPts val="2520"/>
              </a:lnSpc>
              <a:spcBef>
                <a:spcPct val="0"/>
              </a:spcBef>
            </a:pPr>
            <a:r>
              <a:rPr lang="en-US" sz="1800" b="1">
                <a:solidFill>
                  <a:srgbClr val="1C1265"/>
                </a:solidFill>
                <a:latin typeface="Open Sans Bold"/>
                <a:ea typeface="Open Sans Bold"/>
                <a:cs typeface="Open Sans Bold"/>
                <a:sym typeface="Open Sans Bold"/>
              </a:rPr>
              <a:t>Learn More</a:t>
            </a:r>
          </a:p>
        </p:txBody>
      </p:sp>
      <p:sp>
        <p:nvSpPr>
          <p:cNvPr id="33" name="TextBox 33"/>
          <p:cNvSpPr txBox="1"/>
          <p:nvPr/>
        </p:nvSpPr>
        <p:spPr>
          <a:xfrm>
            <a:off x="16589125" y="9425142"/>
            <a:ext cx="1466591" cy="671250"/>
          </a:xfrm>
          <a:prstGeom prst="rect">
            <a:avLst/>
          </a:prstGeom>
        </p:spPr>
        <p:txBody>
          <a:bodyPr lIns="0" tIns="0" rIns="0" bIns="0" rtlCol="0" anchor="t">
            <a:spAutoFit/>
          </a:bodyPr>
          <a:lstStyle/>
          <a:p>
            <a:pPr algn="r">
              <a:lnSpc>
                <a:spcPts val="5526"/>
              </a:lnSpc>
              <a:spcBef>
                <a:spcPct val="0"/>
              </a:spcBef>
            </a:pPr>
            <a:r>
              <a:rPr lang="en-US" sz="3947" b="1">
                <a:solidFill>
                  <a:srgbClr val="1C1265"/>
                </a:solidFill>
                <a:latin typeface="Montserrat Bold"/>
                <a:ea typeface="Montserrat Bold"/>
                <a:cs typeface="Montserrat Bold"/>
                <a:sym typeface="Montserrat Bold"/>
              </a:rPr>
              <a:t>01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71146"/>
        </a:solidFill>
        <a:effectLst/>
      </p:bgPr>
    </p:bg>
    <p:spTree>
      <p:nvGrpSpPr>
        <p:cNvPr id="1" name=""/>
        <p:cNvGrpSpPr/>
        <p:nvPr/>
      </p:nvGrpSpPr>
      <p:grpSpPr>
        <a:xfrm>
          <a:off x="0" y="0"/>
          <a:ext cx="0" cy="0"/>
          <a:chOff x="0" y="0"/>
          <a:chExt cx="0" cy="0"/>
        </a:xfrm>
      </p:grpSpPr>
      <p:grpSp>
        <p:nvGrpSpPr>
          <p:cNvPr id="2" name="Group 2"/>
          <p:cNvGrpSpPr/>
          <p:nvPr/>
        </p:nvGrpSpPr>
        <p:grpSpPr>
          <a:xfrm rot="-5400000">
            <a:off x="-239673" y="2416620"/>
            <a:ext cx="4625749" cy="786256"/>
            <a:chOff x="0" y="0"/>
            <a:chExt cx="1218304" cy="207080"/>
          </a:xfrm>
        </p:grpSpPr>
        <p:sp>
          <p:nvSpPr>
            <p:cNvPr id="3" name="Freeform 3"/>
            <p:cNvSpPr/>
            <p:nvPr/>
          </p:nvSpPr>
          <p:spPr>
            <a:xfrm>
              <a:off x="0" y="0"/>
              <a:ext cx="1218304" cy="207080"/>
            </a:xfrm>
            <a:custGeom>
              <a:avLst/>
              <a:gdLst/>
              <a:ahLst/>
              <a:cxnLst/>
              <a:rect l="l" t="t" r="r" b="b"/>
              <a:pathLst>
                <a:path w="1218304" h="207080">
                  <a:moveTo>
                    <a:pt x="88704" y="0"/>
                  </a:moveTo>
                  <a:lnTo>
                    <a:pt x="1129601" y="0"/>
                  </a:lnTo>
                  <a:cubicBezTo>
                    <a:pt x="1153126" y="0"/>
                    <a:pt x="1175689" y="9346"/>
                    <a:pt x="1192324" y="25981"/>
                  </a:cubicBezTo>
                  <a:cubicBezTo>
                    <a:pt x="1208959" y="42616"/>
                    <a:pt x="1218304" y="65178"/>
                    <a:pt x="1218304" y="88704"/>
                  </a:cubicBezTo>
                  <a:lnTo>
                    <a:pt x="1218304" y="118376"/>
                  </a:lnTo>
                  <a:cubicBezTo>
                    <a:pt x="1218304" y="141902"/>
                    <a:pt x="1208959" y="164464"/>
                    <a:pt x="1192324" y="181099"/>
                  </a:cubicBezTo>
                  <a:cubicBezTo>
                    <a:pt x="1175689" y="197734"/>
                    <a:pt x="1153126" y="207080"/>
                    <a:pt x="1129601" y="207080"/>
                  </a:cubicBezTo>
                  <a:lnTo>
                    <a:pt x="88704" y="207080"/>
                  </a:lnTo>
                  <a:cubicBezTo>
                    <a:pt x="65178" y="207080"/>
                    <a:pt x="42616" y="197734"/>
                    <a:pt x="25981" y="181099"/>
                  </a:cubicBezTo>
                  <a:cubicBezTo>
                    <a:pt x="9346" y="164464"/>
                    <a:pt x="0" y="141902"/>
                    <a:pt x="0" y="118376"/>
                  </a:cubicBezTo>
                  <a:lnTo>
                    <a:pt x="0" y="88704"/>
                  </a:lnTo>
                  <a:cubicBezTo>
                    <a:pt x="0" y="65178"/>
                    <a:pt x="9346" y="42616"/>
                    <a:pt x="25981" y="25981"/>
                  </a:cubicBezTo>
                  <a:cubicBezTo>
                    <a:pt x="42616" y="9346"/>
                    <a:pt x="65178" y="0"/>
                    <a:pt x="88704" y="0"/>
                  </a:cubicBezTo>
                  <a:close/>
                </a:path>
              </a:pathLst>
            </a:custGeom>
            <a:gradFill rotWithShape="1">
              <a:gsLst>
                <a:gs pos="0">
                  <a:srgbClr val="30B4FF">
                    <a:alpha val="100000"/>
                  </a:srgbClr>
                </a:gs>
                <a:gs pos="100000">
                  <a:srgbClr val="DC65FF">
                    <a:alpha val="100000"/>
                  </a:srgbClr>
                </a:gs>
              </a:gsLst>
              <a:lin ang="2700000"/>
            </a:gradFill>
          </p:spPr>
        </p:sp>
        <p:sp>
          <p:nvSpPr>
            <p:cNvPr id="4" name="TextBox 4"/>
            <p:cNvSpPr txBox="1"/>
            <p:nvPr/>
          </p:nvSpPr>
          <p:spPr>
            <a:xfrm>
              <a:off x="0" y="-57150"/>
              <a:ext cx="1218304" cy="264230"/>
            </a:xfrm>
            <a:prstGeom prst="rect">
              <a:avLst/>
            </a:prstGeom>
          </p:spPr>
          <p:txBody>
            <a:bodyPr lIns="50800" tIns="50800" rIns="50800" bIns="50800" rtlCol="0" anchor="ctr"/>
            <a:lstStyle/>
            <a:p>
              <a:pPr algn="ctr">
                <a:lnSpc>
                  <a:spcPts val="3359"/>
                </a:lnSpc>
              </a:pPr>
              <a:endParaRPr/>
            </a:p>
          </p:txBody>
        </p:sp>
      </p:grpSp>
      <p:grpSp>
        <p:nvGrpSpPr>
          <p:cNvPr id="5" name="Group 5"/>
          <p:cNvGrpSpPr/>
          <p:nvPr/>
        </p:nvGrpSpPr>
        <p:grpSpPr>
          <a:xfrm rot="-10800000">
            <a:off x="16293154" y="9042208"/>
            <a:ext cx="216092" cy="216092"/>
            <a:chOff x="0" y="0"/>
            <a:chExt cx="56913" cy="56913"/>
          </a:xfrm>
        </p:grpSpPr>
        <p:sp>
          <p:nvSpPr>
            <p:cNvPr id="6" name="Freeform 6"/>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7" name="TextBox 7"/>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8" name="Group 8"/>
          <p:cNvGrpSpPr/>
          <p:nvPr/>
        </p:nvGrpSpPr>
        <p:grpSpPr>
          <a:xfrm rot="-10800000">
            <a:off x="16671793" y="9042208"/>
            <a:ext cx="216092" cy="216092"/>
            <a:chOff x="0" y="0"/>
            <a:chExt cx="56913" cy="56913"/>
          </a:xfrm>
        </p:grpSpPr>
        <p:sp>
          <p:nvSpPr>
            <p:cNvPr id="9" name="Freeform 9"/>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10" name="TextBox 10"/>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11" name="Group 11"/>
          <p:cNvGrpSpPr/>
          <p:nvPr/>
        </p:nvGrpSpPr>
        <p:grpSpPr>
          <a:xfrm rot="-10800000">
            <a:off x="17050432" y="9042208"/>
            <a:ext cx="216092" cy="216092"/>
            <a:chOff x="0" y="0"/>
            <a:chExt cx="56913" cy="56913"/>
          </a:xfrm>
        </p:grpSpPr>
        <p:sp>
          <p:nvSpPr>
            <p:cNvPr id="12" name="Freeform 12"/>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13" name="TextBox 13"/>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sp>
        <p:nvSpPr>
          <p:cNvPr id="14" name="Freeform 14"/>
          <p:cNvSpPr/>
          <p:nvPr/>
        </p:nvSpPr>
        <p:spPr>
          <a:xfrm>
            <a:off x="8586800" y="496874"/>
            <a:ext cx="1536586" cy="1536586"/>
          </a:xfrm>
          <a:custGeom>
            <a:avLst/>
            <a:gdLst/>
            <a:ahLst/>
            <a:cxnLst/>
            <a:rect l="l" t="t" r="r" b="b"/>
            <a:pathLst>
              <a:path w="1536586" h="1536586">
                <a:moveTo>
                  <a:pt x="0" y="0"/>
                </a:moveTo>
                <a:lnTo>
                  <a:pt x="1536586" y="0"/>
                </a:lnTo>
                <a:lnTo>
                  <a:pt x="1536586" y="1536586"/>
                </a:lnTo>
                <a:lnTo>
                  <a:pt x="0" y="1536586"/>
                </a:lnTo>
                <a:lnTo>
                  <a:pt x="0" y="0"/>
                </a:lnTo>
                <a:close/>
              </a:path>
            </a:pathLst>
          </a:custGeom>
          <a:blipFill>
            <a:blip r:embed="rId2"/>
            <a:stretch>
              <a:fillRect/>
            </a:stretch>
          </a:blipFill>
        </p:spPr>
      </p:sp>
      <p:sp>
        <p:nvSpPr>
          <p:cNvPr id="15" name="TextBox 15"/>
          <p:cNvSpPr txBox="1"/>
          <p:nvPr/>
        </p:nvSpPr>
        <p:spPr>
          <a:xfrm>
            <a:off x="4475311" y="2365585"/>
            <a:ext cx="9337377" cy="1572814"/>
          </a:xfrm>
          <a:prstGeom prst="rect">
            <a:avLst/>
          </a:prstGeom>
        </p:spPr>
        <p:txBody>
          <a:bodyPr lIns="0" tIns="0" rIns="0" bIns="0" rtlCol="0" anchor="t">
            <a:spAutoFit/>
          </a:bodyPr>
          <a:lstStyle/>
          <a:p>
            <a:pPr algn="ctr">
              <a:lnSpc>
                <a:spcPts val="12140"/>
              </a:lnSpc>
            </a:pPr>
            <a:r>
              <a:rPr lang="en-US" sz="10937" spc="-218">
                <a:solidFill>
                  <a:srgbClr val="FFFFFF"/>
                </a:solidFill>
                <a:latin typeface="Montserrat"/>
                <a:ea typeface="Montserrat"/>
                <a:cs typeface="Montserrat"/>
                <a:sym typeface="Montserrat"/>
              </a:rPr>
              <a:t>Timeline</a:t>
            </a:r>
          </a:p>
        </p:txBody>
      </p:sp>
      <p:sp>
        <p:nvSpPr>
          <p:cNvPr id="16" name="TextBox 16"/>
          <p:cNvSpPr txBox="1"/>
          <p:nvPr/>
        </p:nvSpPr>
        <p:spPr>
          <a:xfrm>
            <a:off x="3261363" y="4391104"/>
            <a:ext cx="12187460" cy="4651104"/>
          </a:xfrm>
          <a:prstGeom prst="rect">
            <a:avLst/>
          </a:prstGeom>
        </p:spPr>
        <p:txBody>
          <a:bodyPr lIns="0" tIns="0" rIns="0" bIns="0" rtlCol="0" anchor="t">
            <a:spAutoFit/>
          </a:bodyPr>
          <a:lstStyle/>
          <a:p>
            <a:pPr algn="ctr">
              <a:lnSpc>
                <a:spcPts val="4208"/>
              </a:lnSpc>
              <a:spcBef>
                <a:spcPct val="0"/>
              </a:spcBef>
            </a:pPr>
            <a:r>
              <a:rPr lang="en-US" sz="3005">
                <a:solidFill>
                  <a:srgbClr val="FFFFFF"/>
                </a:solidFill>
                <a:latin typeface="Open Sans"/>
                <a:ea typeface="Open Sans"/>
                <a:cs typeface="Open Sans"/>
                <a:sym typeface="Open Sans"/>
              </a:rPr>
              <a:t>The Timeline &amp; Key Milestones section outlines the structured sequence of activities required to complete the equity fund-raising process efficiently. It provides clear visibility into each critical stage—from initial preparation to final deal closure—ensuring all stakeholders understand expectations and deadlines. Key milestones typically include internal planning, investor shortlisting, outreach, preliminary discussions, due diligence, valuation finalization, term sheet negotiations, and final investment agreements.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71146"/>
        </a:solidFill>
        <a:effectLst/>
      </p:bgPr>
    </p:bg>
    <p:spTree>
      <p:nvGrpSpPr>
        <p:cNvPr id="1" name=""/>
        <p:cNvGrpSpPr/>
        <p:nvPr/>
      </p:nvGrpSpPr>
      <p:grpSpPr>
        <a:xfrm>
          <a:off x="0" y="0"/>
          <a:ext cx="0" cy="0"/>
          <a:chOff x="0" y="0"/>
          <a:chExt cx="0" cy="0"/>
        </a:xfrm>
      </p:grpSpPr>
      <p:grpSp>
        <p:nvGrpSpPr>
          <p:cNvPr id="2" name="Group 2"/>
          <p:cNvGrpSpPr/>
          <p:nvPr/>
        </p:nvGrpSpPr>
        <p:grpSpPr>
          <a:xfrm rot="-10800000">
            <a:off x="1028700" y="8472044"/>
            <a:ext cx="16230600" cy="786256"/>
            <a:chOff x="0" y="0"/>
            <a:chExt cx="4274726" cy="207080"/>
          </a:xfrm>
        </p:grpSpPr>
        <p:sp>
          <p:nvSpPr>
            <p:cNvPr id="3" name="Freeform 3"/>
            <p:cNvSpPr/>
            <p:nvPr/>
          </p:nvSpPr>
          <p:spPr>
            <a:xfrm>
              <a:off x="0" y="0"/>
              <a:ext cx="4274726" cy="207080"/>
            </a:xfrm>
            <a:custGeom>
              <a:avLst/>
              <a:gdLst/>
              <a:ahLst/>
              <a:cxnLst/>
              <a:rect l="l" t="t" r="r" b="b"/>
              <a:pathLst>
                <a:path w="4274726" h="207080">
                  <a:moveTo>
                    <a:pt x="25281" y="0"/>
                  </a:moveTo>
                  <a:lnTo>
                    <a:pt x="4249445" y="0"/>
                  </a:lnTo>
                  <a:cubicBezTo>
                    <a:pt x="4263407" y="0"/>
                    <a:pt x="4274726" y="11319"/>
                    <a:pt x="4274726" y="25281"/>
                  </a:cubicBezTo>
                  <a:lnTo>
                    <a:pt x="4274726" y="181799"/>
                  </a:lnTo>
                  <a:cubicBezTo>
                    <a:pt x="4274726" y="195761"/>
                    <a:pt x="4263407" y="207080"/>
                    <a:pt x="4249445" y="207080"/>
                  </a:cubicBezTo>
                  <a:lnTo>
                    <a:pt x="25281" y="207080"/>
                  </a:lnTo>
                  <a:cubicBezTo>
                    <a:pt x="11319" y="207080"/>
                    <a:pt x="0" y="195761"/>
                    <a:pt x="0" y="181799"/>
                  </a:cubicBezTo>
                  <a:lnTo>
                    <a:pt x="0" y="25281"/>
                  </a:lnTo>
                  <a:cubicBezTo>
                    <a:pt x="0" y="11319"/>
                    <a:pt x="11319" y="0"/>
                    <a:pt x="25281" y="0"/>
                  </a:cubicBezTo>
                  <a:close/>
                </a:path>
              </a:pathLst>
            </a:custGeom>
            <a:gradFill rotWithShape="1">
              <a:gsLst>
                <a:gs pos="0">
                  <a:srgbClr val="30B4FF">
                    <a:alpha val="100000"/>
                  </a:srgbClr>
                </a:gs>
                <a:gs pos="100000">
                  <a:srgbClr val="DC65FF">
                    <a:alpha val="100000"/>
                  </a:srgbClr>
                </a:gs>
              </a:gsLst>
              <a:lin ang="2700000"/>
            </a:gradFill>
          </p:spPr>
        </p:sp>
        <p:sp>
          <p:nvSpPr>
            <p:cNvPr id="4" name="TextBox 4"/>
            <p:cNvSpPr txBox="1"/>
            <p:nvPr/>
          </p:nvSpPr>
          <p:spPr>
            <a:xfrm>
              <a:off x="0" y="-57150"/>
              <a:ext cx="4274726" cy="264230"/>
            </a:xfrm>
            <a:prstGeom prst="rect">
              <a:avLst/>
            </a:prstGeom>
          </p:spPr>
          <p:txBody>
            <a:bodyPr lIns="50800" tIns="50800" rIns="50800" bIns="50800" rtlCol="0" anchor="ctr"/>
            <a:lstStyle/>
            <a:p>
              <a:pPr algn="ctr">
                <a:lnSpc>
                  <a:spcPts val="3359"/>
                </a:lnSpc>
              </a:pPr>
              <a:endParaRPr/>
            </a:p>
          </p:txBody>
        </p:sp>
      </p:grpSp>
      <p:grpSp>
        <p:nvGrpSpPr>
          <p:cNvPr id="5" name="Group 5"/>
          <p:cNvGrpSpPr/>
          <p:nvPr/>
        </p:nvGrpSpPr>
        <p:grpSpPr>
          <a:xfrm rot="-10800000">
            <a:off x="16285929" y="1065467"/>
            <a:ext cx="216092" cy="216092"/>
            <a:chOff x="0" y="0"/>
            <a:chExt cx="56913" cy="56913"/>
          </a:xfrm>
        </p:grpSpPr>
        <p:sp>
          <p:nvSpPr>
            <p:cNvPr id="6" name="Freeform 6"/>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7" name="TextBox 7"/>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8" name="Group 8"/>
          <p:cNvGrpSpPr/>
          <p:nvPr/>
        </p:nvGrpSpPr>
        <p:grpSpPr>
          <a:xfrm rot="-10800000">
            <a:off x="16664569" y="1065467"/>
            <a:ext cx="216092" cy="216092"/>
            <a:chOff x="0" y="0"/>
            <a:chExt cx="56913" cy="56913"/>
          </a:xfrm>
        </p:grpSpPr>
        <p:sp>
          <p:nvSpPr>
            <p:cNvPr id="9" name="Freeform 9"/>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10" name="TextBox 10"/>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11" name="Group 11"/>
          <p:cNvGrpSpPr/>
          <p:nvPr/>
        </p:nvGrpSpPr>
        <p:grpSpPr>
          <a:xfrm rot="-10800000">
            <a:off x="17043208" y="1065467"/>
            <a:ext cx="216092" cy="216092"/>
            <a:chOff x="0" y="0"/>
            <a:chExt cx="56913" cy="56913"/>
          </a:xfrm>
        </p:grpSpPr>
        <p:sp>
          <p:nvSpPr>
            <p:cNvPr id="12" name="Freeform 12"/>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13" name="TextBox 13"/>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sp>
        <p:nvSpPr>
          <p:cNvPr id="14" name="Freeform 14"/>
          <p:cNvSpPr/>
          <p:nvPr/>
        </p:nvSpPr>
        <p:spPr>
          <a:xfrm>
            <a:off x="0" y="0"/>
            <a:ext cx="1536586" cy="1536586"/>
          </a:xfrm>
          <a:custGeom>
            <a:avLst/>
            <a:gdLst/>
            <a:ahLst/>
            <a:cxnLst/>
            <a:rect l="l" t="t" r="r" b="b"/>
            <a:pathLst>
              <a:path w="1536586" h="1536586">
                <a:moveTo>
                  <a:pt x="0" y="0"/>
                </a:moveTo>
                <a:lnTo>
                  <a:pt x="1536586" y="0"/>
                </a:lnTo>
                <a:lnTo>
                  <a:pt x="1536586" y="1536586"/>
                </a:lnTo>
                <a:lnTo>
                  <a:pt x="0" y="1536586"/>
                </a:lnTo>
                <a:lnTo>
                  <a:pt x="0" y="0"/>
                </a:lnTo>
                <a:close/>
              </a:path>
            </a:pathLst>
          </a:custGeom>
          <a:blipFill>
            <a:blip r:embed="rId2"/>
            <a:stretch>
              <a:fillRect/>
            </a:stretch>
          </a:blipFill>
        </p:spPr>
      </p:sp>
      <p:sp>
        <p:nvSpPr>
          <p:cNvPr id="15" name="TextBox 15"/>
          <p:cNvSpPr txBox="1"/>
          <p:nvPr/>
        </p:nvSpPr>
        <p:spPr>
          <a:xfrm>
            <a:off x="1598670" y="3049022"/>
            <a:ext cx="6410288" cy="4274680"/>
          </a:xfrm>
          <a:prstGeom prst="rect">
            <a:avLst/>
          </a:prstGeom>
        </p:spPr>
        <p:txBody>
          <a:bodyPr lIns="0" tIns="0" rIns="0" bIns="0" rtlCol="0" anchor="t">
            <a:spAutoFit/>
          </a:bodyPr>
          <a:lstStyle/>
          <a:p>
            <a:pPr algn="l">
              <a:lnSpc>
                <a:spcPts val="16794"/>
              </a:lnSpc>
            </a:pPr>
            <a:r>
              <a:rPr lang="en-US" sz="14731" spc="-294">
                <a:solidFill>
                  <a:srgbClr val="FFFFFF"/>
                </a:solidFill>
                <a:latin typeface="Montserrat"/>
                <a:ea typeface="Montserrat"/>
                <a:cs typeface="Montserrat"/>
                <a:sym typeface="Montserrat"/>
              </a:rPr>
              <a:t>Get in Touch</a:t>
            </a:r>
          </a:p>
        </p:txBody>
      </p:sp>
      <p:sp>
        <p:nvSpPr>
          <p:cNvPr id="16" name="TextBox 16"/>
          <p:cNvSpPr txBox="1"/>
          <p:nvPr/>
        </p:nvSpPr>
        <p:spPr>
          <a:xfrm>
            <a:off x="10398959" y="3610473"/>
            <a:ext cx="1927329" cy="394560"/>
          </a:xfrm>
          <a:prstGeom prst="rect">
            <a:avLst/>
          </a:prstGeom>
        </p:spPr>
        <p:txBody>
          <a:bodyPr lIns="0" tIns="0" rIns="0" bIns="0" rtlCol="0" anchor="t">
            <a:spAutoFit/>
          </a:bodyPr>
          <a:lstStyle/>
          <a:p>
            <a:pPr algn="l">
              <a:lnSpc>
                <a:spcPts val="3287"/>
              </a:lnSpc>
            </a:pPr>
            <a:r>
              <a:rPr lang="en-US" sz="2348" b="1">
                <a:solidFill>
                  <a:srgbClr val="FFFFFF"/>
                </a:solidFill>
                <a:latin typeface="Open Sans Bold"/>
                <a:ea typeface="Open Sans Bold"/>
                <a:cs typeface="Open Sans Bold"/>
                <a:sym typeface="Open Sans Bold"/>
              </a:rPr>
              <a:t>EMAIL</a:t>
            </a:r>
          </a:p>
        </p:txBody>
      </p:sp>
      <p:sp>
        <p:nvSpPr>
          <p:cNvPr id="17" name="TextBox 17"/>
          <p:cNvSpPr txBox="1"/>
          <p:nvPr/>
        </p:nvSpPr>
        <p:spPr>
          <a:xfrm>
            <a:off x="10398959" y="5353643"/>
            <a:ext cx="1927329" cy="394560"/>
          </a:xfrm>
          <a:prstGeom prst="rect">
            <a:avLst/>
          </a:prstGeom>
        </p:spPr>
        <p:txBody>
          <a:bodyPr lIns="0" tIns="0" rIns="0" bIns="0" rtlCol="0" anchor="t">
            <a:spAutoFit/>
          </a:bodyPr>
          <a:lstStyle/>
          <a:p>
            <a:pPr algn="l">
              <a:lnSpc>
                <a:spcPts val="3287"/>
              </a:lnSpc>
            </a:pPr>
            <a:r>
              <a:rPr lang="en-US" sz="2348" b="1">
                <a:solidFill>
                  <a:srgbClr val="FFFFFF"/>
                </a:solidFill>
                <a:latin typeface="Open Sans Bold"/>
                <a:ea typeface="Open Sans Bold"/>
                <a:cs typeface="Open Sans Bold"/>
                <a:sym typeface="Open Sans Bold"/>
              </a:rPr>
              <a:t>ADDRESS</a:t>
            </a:r>
          </a:p>
        </p:txBody>
      </p:sp>
      <p:sp>
        <p:nvSpPr>
          <p:cNvPr id="18" name="TextBox 18"/>
          <p:cNvSpPr txBox="1"/>
          <p:nvPr/>
        </p:nvSpPr>
        <p:spPr>
          <a:xfrm>
            <a:off x="14633114" y="3610473"/>
            <a:ext cx="1644777" cy="394560"/>
          </a:xfrm>
          <a:prstGeom prst="rect">
            <a:avLst/>
          </a:prstGeom>
        </p:spPr>
        <p:txBody>
          <a:bodyPr lIns="0" tIns="0" rIns="0" bIns="0" rtlCol="0" anchor="t">
            <a:spAutoFit/>
          </a:bodyPr>
          <a:lstStyle/>
          <a:p>
            <a:pPr algn="l">
              <a:lnSpc>
                <a:spcPts val="3287"/>
              </a:lnSpc>
            </a:pPr>
            <a:r>
              <a:rPr lang="en-US" sz="2348" b="1">
                <a:solidFill>
                  <a:srgbClr val="FFFFFF"/>
                </a:solidFill>
                <a:latin typeface="Open Sans Bold"/>
                <a:ea typeface="Open Sans Bold"/>
                <a:cs typeface="Open Sans Bold"/>
                <a:sym typeface="Open Sans Bold"/>
              </a:rPr>
              <a:t>PHONE</a:t>
            </a:r>
          </a:p>
        </p:txBody>
      </p:sp>
      <p:sp>
        <p:nvSpPr>
          <p:cNvPr id="19" name="TextBox 19"/>
          <p:cNvSpPr txBox="1"/>
          <p:nvPr/>
        </p:nvSpPr>
        <p:spPr>
          <a:xfrm>
            <a:off x="14633114" y="5353643"/>
            <a:ext cx="1644777" cy="394560"/>
          </a:xfrm>
          <a:prstGeom prst="rect">
            <a:avLst/>
          </a:prstGeom>
        </p:spPr>
        <p:txBody>
          <a:bodyPr lIns="0" tIns="0" rIns="0" bIns="0" rtlCol="0" anchor="t">
            <a:spAutoFit/>
          </a:bodyPr>
          <a:lstStyle/>
          <a:p>
            <a:pPr algn="l">
              <a:lnSpc>
                <a:spcPts val="3287"/>
              </a:lnSpc>
            </a:pPr>
            <a:r>
              <a:rPr lang="en-US" sz="2348" b="1">
                <a:solidFill>
                  <a:srgbClr val="FFFFFF"/>
                </a:solidFill>
                <a:latin typeface="Open Sans Bold"/>
                <a:ea typeface="Open Sans Bold"/>
                <a:cs typeface="Open Sans Bold"/>
                <a:sym typeface="Open Sans Bold"/>
              </a:rPr>
              <a:t>WEBSITE</a:t>
            </a:r>
          </a:p>
        </p:txBody>
      </p:sp>
      <p:sp>
        <p:nvSpPr>
          <p:cNvPr id="20" name="TextBox 20"/>
          <p:cNvSpPr txBox="1"/>
          <p:nvPr/>
        </p:nvSpPr>
        <p:spPr>
          <a:xfrm>
            <a:off x="10398959" y="4164253"/>
            <a:ext cx="3512340" cy="357572"/>
          </a:xfrm>
          <a:prstGeom prst="rect">
            <a:avLst/>
          </a:prstGeom>
        </p:spPr>
        <p:txBody>
          <a:bodyPr lIns="0" tIns="0" rIns="0" bIns="0" rtlCol="0" anchor="t">
            <a:spAutoFit/>
          </a:bodyPr>
          <a:lstStyle/>
          <a:p>
            <a:pPr algn="l">
              <a:lnSpc>
                <a:spcPts val="2974"/>
              </a:lnSpc>
            </a:pPr>
            <a:r>
              <a:rPr lang="en-US" sz="2124">
                <a:solidFill>
                  <a:srgbClr val="FFFFFF"/>
                </a:solidFill>
                <a:latin typeface="Open Sans"/>
                <a:ea typeface="Open Sans"/>
                <a:cs typeface="Open Sans"/>
                <a:sym typeface="Open Sans"/>
              </a:rPr>
              <a:t>info@transique.in</a:t>
            </a:r>
          </a:p>
        </p:txBody>
      </p:sp>
      <p:sp>
        <p:nvSpPr>
          <p:cNvPr id="21" name="TextBox 21"/>
          <p:cNvSpPr txBox="1"/>
          <p:nvPr/>
        </p:nvSpPr>
        <p:spPr>
          <a:xfrm>
            <a:off x="10398959" y="5916948"/>
            <a:ext cx="4234155" cy="927969"/>
          </a:xfrm>
          <a:prstGeom prst="rect">
            <a:avLst/>
          </a:prstGeom>
        </p:spPr>
        <p:txBody>
          <a:bodyPr lIns="0" tIns="0" rIns="0" bIns="0" rtlCol="0" anchor="t">
            <a:spAutoFit/>
          </a:bodyPr>
          <a:lstStyle/>
          <a:p>
            <a:pPr algn="l">
              <a:lnSpc>
                <a:spcPts val="2508"/>
              </a:lnSpc>
            </a:pPr>
            <a:r>
              <a:rPr lang="en-US" sz="1791">
                <a:solidFill>
                  <a:srgbClr val="FFFFFF"/>
                </a:solidFill>
                <a:latin typeface="Open Sans"/>
                <a:ea typeface="Open Sans"/>
                <a:cs typeface="Open Sans"/>
                <a:sym typeface="Open Sans"/>
              </a:rPr>
              <a:t>Suite No.10 &amp; 50, Level 18, Building No.5, Tower A, Phase III Gurugram-122002</a:t>
            </a:r>
          </a:p>
        </p:txBody>
      </p:sp>
      <p:sp>
        <p:nvSpPr>
          <p:cNvPr id="22" name="TextBox 22"/>
          <p:cNvSpPr txBox="1"/>
          <p:nvPr/>
        </p:nvSpPr>
        <p:spPr>
          <a:xfrm>
            <a:off x="14633114" y="4164253"/>
            <a:ext cx="2626186" cy="357572"/>
          </a:xfrm>
          <a:prstGeom prst="rect">
            <a:avLst/>
          </a:prstGeom>
        </p:spPr>
        <p:txBody>
          <a:bodyPr lIns="0" tIns="0" rIns="0" bIns="0" rtlCol="0" anchor="t">
            <a:spAutoFit/>
          </a:bodyPr>
          <a:lstStyle/>
          <a:p>
            <a:pPr algn="l">
              <a:lnSpc>
                <a:spcPts val="2974"/>
              </a:lnSpc>
            </a:pPr>
            <a:r>
              <a:rPr lang="en-US" sz="2124">
                <a:solidFill>
                  <a:srgbClr val="FFFFFF"/>
                </a:solidFill>
                <a:latin typeface="Open Sans"/>
                <a:ea typeface="Open Sans"/>
                <a:cs typeface="Open Sans"/>
                <a:sym typeface="Open Sans"/>
              </a:rPr>
              <a:t>+91-9587-011-010</a:t>
            </a:r>
          </a:p>
        </p:txBody>
      </p:sp>
      <p:sp>
        <p:nvSpPr>
          <p:cNvPr id="23" name="TextBox 23"/>
          <p:cNvSpPr txBox="1"/>
          <p:nvPr/>
        </p:nvSpPr>
        <p:spPr>
          <a:xfrm>
            <a:off x="14633114" y="5897898"/>
            <a:ext cx="3352206" cy="340640"/>
          </a:xfrm>
          <a:prstGeom prst="rect">
            <a:avLst/>
          </a:prstGeom>
        </p:spPr>
        <p:txBody>
          <a:bodyPr lIns="0" tIns="0" rIns="0" bIns="0" rtlCol="0" anchor="t">
            <a:spAutoFit/>
          </a:bodyPr>
          <a:lstStyle/>
          <a:p>
            <a:pPr algn="l">
              <a:lnSpc>
                <a:spcPts val="2727"/>
              </a:lnSpc>
            </a:pPr>
            <a:r>
              <a:rPr lang="en-US" sz="1948">
                <a:solidFill>
                  <a:srgbClr val="FFFFFF"/>
                </a:solidFill>
                <a:latin typeface="Open Sans"/>
                <a:ea typeface="Open Sans"/>
                <a:cs typeface="Open Sans"/>
                <a:sym typeface="Open Sans"/>
              </a:rPr>
              <a:t>www.transiqueadvisors.com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71146"/>
        </a:solidFill>
        <a:effectLst/>
      </p:bgPr>
    </p:bg>
    <p:spTree>
      <p:nvGrpSpPr>
        <p:cNvPr id="1" name=""/>
        <p:cNvGrpSpPr/>
        <p:nvPr/>
      </p:nvGrpSpPr>
      <p:grpSpPr>
        <a:xfrm>
          <a:off x="0" y="0"/>
          <a:ext cx="0" cy="0"/>
          <a:chOff x="0" y="0"/>
          <a:chExt cx="0" cy="0"/>
        </a:xfrm>
      </p:grpSpPr>
      <p:sp>
        <p:nvSpPr>
          <p:cNvPr id="2" name="TextBox 2"/>
          <p:cNvSpPr txBox="1"/>
          <p:nvPr/>
        </p:nvSpPr>
        <p:spPr>
          <a:xfrm>
            <a:off x="4431735" y="2746966"/>
            <a:ext cx="9096999" cy="4767097"/>
          </a:xfrm>
          <a:prstGeom prst="rect">
            <a:avLst/>
          </a:prstGeom>
        </p:spPr>
        <p:txBody>
          <a:bodyPr lIns="0" tIns="0" rIns="0" bIns="0" rtlCol="0" anchor="t">
            <a:spAutoFit/>
          </a:bodyPr>
          <a:lstStyle/>
          <a:p>
            <a:pPr algn="l">
              <a:lnSpc>
                <a:spcPts val="18378"/>
              </a:lnSpc>
            </a:pPr>
            <a:r>
              <a:rPr lang="en-US" sz="18378" b="1" spc="-367">
                <a:solidFill>
                  <a:srgbClr val="FFFFFF"/>
                </a:solidFill>
                <a:latin typeface="Montserrat Bold"/>
                <a:ea typeface="Montserrat Bold"/>
                <a:cs typeface="Montserrat Bold"/>
                <a:sym typeface="Montserrat Bold"/>
              </a:rPr>
              <a:t>Thank You!</a:t>
            </a:r>
          </a:p>
        </p:txBody>
      </p:sp>
      <p:grpSp>
        <p:nvGrpSpPr>
          <p:cNvPr id="3" name="Group 3"/>
          <p:cNvGrpSpPr/>
          <p:nvPr/>
        </p:nvGrpSpPr>
        <p:grpSpPr>
          <a:xfrm rot="-5400000">
            <a:off x="-2065441" y="5472892"/>
            <a:ext cx="7476602" cy="494903"/>
            <a:chOff x="0" y="0"/>
            <a:chExt cx="2290252" cy="207080"/>
          </a:xfrm>
        </p:grpSpPr>
        <p:sp>
          <p:nvSpPr>
            <p:cNvPr id="4" name="Freeform 4"/>
            <p:cNvSpPr/>
            <p:nvPr/>
          </p:nvSpPr>
          <p:spPr>
            <a:xfrm>
              <a:off x="0" y="0"/>
              <a:ext cx="2290252" cy="207080"/>
            </a:xfrm>
            <a:custGeom>
              <a:avLst/>
              <a:gdLst/>
              <a:ahLst/>
              <a:cxnLst/>
              <a:rect l="l" t="t" r="r" b="b"/>
              <a:pathLst>
                <a:path w="2290252" h="207080">
                  <a:moveTo>
                    <a:pt x="47186" y="0"/>
                  </a:moveTo>
                  <a:lnTo>
                    <a:pt x="2243066" y="0"/>
                  </a:lnTo>
                  <a:cubicBezTo>
                    <a:pt x="2255581" y="0"/>
                    <a:pt x="2267583" y="4971"/>
                    <a:pt x="2276432" y="13821"/>
                  </a:cubicBezTo>
                  <a:cubicBezTo>
                    <a:pt x="2285281" y="22670"/>
                    <a:pt x="2290252" y="34672"/>
                    <a:pt x="2290252" y="47186"/>
                  </a:cubicBezTo>
                  <a:lnTo>
                    <a:pt x="2290252" y="159894"/>
                  </a:lnTo>
                  <a:cubicBezTo>
                    <a:pt x="2290252" y="185954"/>
                    <a:pt x="2269126" y="207080"/>
                    <a:pt x="2243066" y="207080"/>
                  </a:cubicBezTo>
                  <a:lnTo>
                    <a:pt x="47186" y="207080"/>
                  </a:lnTo>
                  <a:cubicBezTo>
                    <a:pt x="34672" y="207080"/>
                    <a:pt x="22670" y="202108"/>
                    <a:pt x="13821" y="193259"/>
                  </a:cubicBezTo>
                  <a:cubicBezTo>
                    <a:pt x="4971" y="184410"/>
                    <a:pt x="0" y="172408"/>
                    <a:pt x="0" y="159894"/>
                  </a:cubicBezTo>
                  <a:lnTo>
                    <a:pt x="0" y="47186"/>
                  </a:lnTo>
                  <a:cubicBezTo>
                    <a:pt x="0" y="21126"/>
                    <a:pt x="21126" y="0"/>
                    <a:pt x="47186" y="0"/>
                  </a:cubicBezTo>
                  <a:close/>
                </a:path>
              </a:pathLst>
            </a:custGeom>
            <a:gradFill rotWithShape="1">
              <a:gsLst>
                <a:gs pos="0">
                  <a:srgbClr val="30B4FF">
                    <a:alpha val="100000"/>
                  </a:srgbClr>
                </a:gs>
                <a:gs pos="100000">
                  <a:srgbClr val="DC65FF">
                    <a:alpha val="100000"/>
                  </a:srgbClr>
                </a:gs>
              </a:gsLst>
              <a:lin ang="2700000"/>
            </a:gradFill>
          </p:spPr>
        </p:sp>
        <p:sp>
          <p:nvSpPr>
            <p:cNvPr id="5" name="TextBox 5"/>
            <p:cNvSpPr txBox="1"/>
            <p:nvPr/>
          </p:nvSpPr>
          <p:spPr>
            <a:xfrm>
              <a:off x="0" y="-57150"/>
              <a:ext cx="2290252" cy="264230"/>
            </a:xfrm>
            <a:prstGeom prst="rect">
              <a:avLst/>
            </a:prstGeom>
          </p:spPr>
          <p:txBody>
            <a:bodyPr lIns="50800" tIns="50800" rIns="50800" bIns="50800" rtlCol="0" anchor="ctr"/>
            <a:lstStyle/>
            <a:p>
              <a:pPr algn="ctr">
                <a:lnSpc>
                  <a:spcPts val="3359"/>
                </a:lnSpc>
              </a:pPr>
              <a:endParaRPr/>
            </a:p>
          </p:txBody>
        </p:sp>
      </p:grpSp>
      <p:grpSp>
        <p:nvGrpSpPr>
          <p:cNvPr id="6" name="Group 6"/>
          <p:cNvGrpSpPr/>
          <p:nvPr/>
        </p:nvGrpSpPr>
        <p:grpSpPr>
          <a:xfrm rot="5400000">
            <a:off x="2468443" y="6680540"/>
            <a:ext cx="216092" cy="216092"/>
            <a:chOff x="0" y="0"/>
            <a:chExt cx="56913" cy="56913"/>
          </a:xfrm>
        </p:grpSpPr>
        <p:sp>
          <p:nvSpPr>
            <p:cNvPr id="7" name="Freeform 7"/>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8" name="TextBox 8"/>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9" name="Group 9"/>
          <p:cNvGrpSpPr/>
          <p:nvPr/>
        </p:nvGrpSpPr>
        <p:grpSpPr>
          <a:xfrm rot="5400000">
            <a:off x="2468443" y="6301901"/>
            <a:ext cx="216092" cy="216092"/>
            <a:chOff x="0" y="0"/>
            <a:chExt cx="56913" cy="56913"/>
          </a:xfrm>
        </p:grpSpPr>
        <p:sp>
          <p:nvSpPr>
            <p:cNvPr id="10" name="Freeform 10"/>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11" name="TextBox 11"/>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12" name="Group 12"/>
          <p:cNvGrpSpPr/>
          <p:nvPr/>
        </p:nvGrpSpPr>
        <p:grpSpPr>
          <a:xfrm rot="5400000">
            <a:off x="2468443" y="5923262"/>
            <a:ext cx="216092" cy="216092"/>
            <a:chOff x="0" y="0"/>
            <a:chExt cx="56913" cy="56913"/>
          </a:xfrm>
        </p:grpSpPr>
        <p:sp>
          <p:nvSpPr>
            <p:cNvPr id="13" name="Freeform 13"/>
            <p:cNvSpPr/>
            <p:nvPr/>
          </p:nvSpPr>
          <p:spPr>
            <a:xfrm>
              <a:off x="0" y="0"/>
              <a:ext cx="56913" cy="56913"/>
            </a:xfrm>
            <a:custGeom>
              <a:avLst/>
              <a:gdLst/>
              <a:ahLst/>
              <a:cxnLst/>
              <a:rect l="l" t="t" r="r" b="b"/>
              <a:pathLst>
                <a:path w="56913" h="56913">
                  <a:moveTo>
                    <a:pt x="0" y="0"/>
                  </a:moveTo>
                  <a:lnTo>
                    <a:pt x="56913" y="0"/>
                  </a:lnTo>
                  <a:lnTo>
                    <a:pt x="56913" y="56913"/>
                  </a:lnTo>
                  <a:lnTo>
                    <a:pt x="0" y="56913"/>
                  </a:lnTo>
                  <a:close/>
                </a:path>
              </a:pathLst>
            </a:custGeom>
            <a:solidFill>
              <a:srgbClr val="FFFFFF"/>
            </a:solidFill>
          </p:spPr>
        </p:sp>
        <p:sp>
          <p:nvSpPr>
            <p:cNvPr id="14" name="TextBox 14"/>
            <p:cNvSpPr txBox="1"/>
            <p:nvPr/>
          </p:nvSpPr>
          <p:spPr>
            <a:xfrm>
              <a:off x="0" y="-57150"/>
              <a:ext cx="56913" cy="114063"/>
            </a:xfrm>
            <a:prstGeom prst="rect">
              <a:avLst/>
            </a:prstGeom>
          </p:spPr>
          <p:txBody>
            <a:bodyPr lIns="50800" tIns="50800" rIns="50800" bIns="50800" rtlCol="0" anchor="ctr"/>
            <a:lstStyle/>
            <a:p>
              <a:pPr algn="ctr">
                <a:lnSpc>
                  <a:spcPts val="3359"/>
                </a:lnSpc>
              </a:pPr>
              <a:endParaRPr/>
            </a:p>
          </p:txBody>
        </p:sp>
      </p:grpSp>
      <p:grpSp>
        <p:nvGrpSpPr>
          <p:cNvPr id="15" name="Group 15"/>
          <p:cNvGrpSpPr/>
          <p:nvPr/>
        </p:nvGrpSpPr>
        <p:grpSpPr>
          <a:xfrm rot="-5400000">
            <a:off x="15861305" y="5120463"/>
            <a:ext cx="2344167" cy="461782"/>
            <a:chOff x="0" y="0"/>
            <a:chExt cx="685824" cy="135102"/>
          </a:xfrm>
        </p:grpSpPr>
        <p:sp>
          <p:nvSpPr>
            <p:cNvPr id="16" name="Freeform 16"/>
            <p:cNvSpPr/>
            <p:nvPr/>
          </p:nvSpPr>
          <p:spPr>
            <a:xfrm>
              <a:off x="0" y="0"/>
              <a:ext cx="685824" cy="135102"/>
            </a:xfrm>
            <a:custGeom>
              <a:avLst/>
              <a:gdLst/>
              <a:ahLst/>
              <a:cxnLst/>
              <a:rect l="l" t="t" r="r" b="b"/>
              <a:pathLst>
                <a:path w="685824" h="135102">
                  <a:moveTo>
                    <a:pt x="67551" y="0"/>
                  </a:moveTo>
                  <a:lnTo>
                    <a:pt x="618273" y="0"/>
                  </a:lnTo>
                  <a:cubicBezTo>
                    <a:pt x="636189" y="0"/>
                    <a:pt x="653370" y="7117"/>
                    <a:pt x="666039" y="19785"/>
                  </a:cubicBezTo>
                  <a:cubicBezTo>
                    <a:pt x="678707" y="32453"/>
                    <a:pt x="685824" y="49635"/>
                    <a:pt x="685824" y="67551"/>
                  </a:cubicBezTo>
                  <a:lnTo>
                    <a:pt x="685824" y="67551"/>
                  </a:lnTo>
                  <a:cubicBezTo>
                    <a:pt x="685824" y="85467"/>
                    <a:pt x="678707" y="102648"/>
                    <a:pt x="666039" y="115317"/>
                  </a:cubicBezTo>
                  <a:cubicBezTo>
                    <a:pt x="653370" y="127985"/>
                    <a:pt x="636189" y="135102"/>
                    <a:pt x="618273" y="135102"/>
                  </a:cubicBezTo>
                  <a:lnTo>
                    <a:pt x="67551" y="135102"/>
                  </a:lnTo>
                  <a:cubicBezTo>
                    <a:pt x="49635" y="135102"/>
                    <a:pt x="32453" y="127985"/>
                    <a:pt x="19785" y="115317"/>
                  </a:cubicBezTo>
                  <a:cubicBezTo>
                    <a:pt x="7117" y="102648"/>
                    <a:pt x="0" y="85467"/>
                    <a:pt x="0" y="67551"/>
                  </a:cubicBezTo>
                  <a:lnTo>
                    <a:pt x="0" y="67551"/>
                  </a:lnTo>
                  <a:cubicBezTo>
                    <a:pt x="0" y="49635"/>
                    <a:pt x="7117" y="32453"/>
                    <a:pt x="19785" y="19785"/>
                  </a:cubicBezTo>
                  <a:cubicBezTo>
                    <a:pt x="32453" y="7117"/>
                    <a:pt x="49635" y="0"/>
                    <a:pt x="67551" y="0"/>
                  </a:cubicBezTo>
                  <a:close/>
                </a:path>
              </a:pathLst>
            </a:custGeom>
            <a:solidFill>
              <a:srgbClr val="FFFFFF"/>
            </a:solidFill>
          </p:spPr>
        </p:sp>
        <p:sp>
          <p:nvSpPr>
            <p:cNvPr id="17" name="TextBox 17"/>
            <p:cNvSpPr txBox="1"/>
            <p:nvPr/>
          </p:nvSpPr>
          <p:spPr>
            <a:xfrm>
              <a:off x="0" y="-57150"/>
              <a:ext cx="685824" cy="192252"/>
            </a:xfrm>
            <a:prstGeom prst="rect">
              <a:avLst/>
            </a:prstGeom>
          </p:spPr>
          <p:txBody>
            <a:bodyPr lIns="50800" tIns="50800" rIns="50800" bIns="50800" rtlCol="0" anchor="ctr"/>
            <a:lstStyle/>
            <a:p>
              <a:pPr algn="ctr">
                <a:lnSpc>
                  <a:spcPts val="3359"/>
                </a:lnSpc>
              </a:pPr>
              <a:endParaRPr/>
            </a:p>
          </p:txBody>
        </p:sp>
      </p:grpSp>
      <p:sp>
        <p:nvSpPr>
          <p:cNvPr id="18" name="Freeform 18"/>
          <p:cNvSpPr/>
          <p:nvPr/>
        </p:nvSpPr>
        <p:spPr>
          <a:xfrm>
            <a:off x="0" y="0"/>
            <a:ext cx="1536586" cy="1536586"/>
          </a:xfrm>
          <a:custGeom>
            <a:avLst/>
            <a:gdLst/>
            <a:ahLst/>
            <a:cxnLst/>
            <a:rect l="l" t="t" r="r" b="b"/>
            <a:pathLst>
              <a:path w="1536586" h="1536586">
                <a:moveTo>
                  <a:pt x="0" y="0"/>
                </a:moveTo>
                <a:lnTo>
                  <a:pt x="1536586" y="0"/>
                </a:lnTo>
                <a:lnTo>
                  <a:pt x="1536586" y="1536586"/>
                </a:lnTo>
                <a:lnTo>
                  <a:pt x="0" y="1536586"/>
                </a:lnTo>
                <a:lnTo>
                  <a:pt x="0" y="0"/>
                </a:lnTo>
                <a:close/>
              </a:path>
            </a:pathLst>
          </a:custGeom>
          <a:blipFill>
            <a:blip r:embed="rId2"/>
            <a:stretch>
              <a:fillRect/>
            </a:stretch>
          </a:blipFill>
        </p:spPr>
      </p:sp>
      <p:sp>
        <p:nvSpPr>
          <p:cNvPr id="19" name="TextBox 19"/>
          <p:cNvSpPr txBox="1"/>
          <p:nvPr/>
        </p:nvSpPr>
        <p:spPr>
          <a:xfrm>
            <a:off x="15629803" y="9248775"/>
            <a:ext cx="2345387" cy="619125"/>
          </a:xfrm>
          <a:prstGeom prst="rect">
            <a:avLst/>
          </a:prstGeom>
        </p:spPr>
        <p:txBody>
          <a:bodyPr lIns="0" tIns="0" rIns="0" bIns="0" rtlCol="0" anchor="t">
            <a:spAutoFit/>
          </a:bodyPr>
          <a:lstStyle/>
          <a:p>
            <a:pPr algn="r">
              <a:lnSpc>
                <a:spcPts val="2400"/>
              </a:lnSpc>
            </a:pPr>
            <a:r>
              <a:rPr lang="en-US" sz="2000" spc="-40">
                <a:solidFill>
                  <a:srgbClr val="FFFFFF"/>
                </a:solidFill>
                <a:latin typeface="Open Sans"/>
                <a:ea typeface="Open Sans"/>
                <a:cs typeface="Open Sans"/>
                <a:sym typeface="Open Sans"/>
              </a:rPr>
              <a:t>Prepared by: Transique Advisors</a:t>
            </a:r>
          </a:p>
        </p:txBody>
      </p:sp>
      <p:sp>
        <p:nvSpPr>
          <p:cNvPr id="20" name="TextBox 20"/>
          <p:cNvSpPr txBox="1"/>
          <p:nvPr/>
        </p:nvSpPr>
        <p:spPr>
          <a:xfrm>
            <a:off x="4431735" y="7711694"/>
            <a:ext cx="10025375" cy="1746950"/>
          </a:xfrm>
          <a:prstGeom prst="rect">
            <a:avLst/>
          </a:prstGeom>
        </p:spPr>
        <p:txBody>
          <a:bodyPr lIns="0" tIns="0" rIns="0" bIns="0" rtlCol="0" anchor="t">
            <a:spAutoFit/>
          </a:bodyPr>
          <a:lstStyle/>
          <a:p>
            <a:pPr algn="l">
              <a:lnSpc>
                <a:spcPts val="2806"/>
              </a:lnSpc>
              <a:spcBef>
                <a:spcPct val="0"/>
              </a:spcBef>
            </a:pPr>
            <a:r>
              <a:rPr lang="en-US" sz="2004">
                <a:solidFill>
                  <a:srgbClr val="FFFFFF"/>
                </a:solidFill>
                <a:latin typeface="Open Sans"/>
                <a:ea typeface="Open Sans"/>
                <a:cs typeface="Open Sans"/>
                <a:sym typeface="Open Sans"/>
              </a:rPr>
              <a:t>Thank you for visiting Transique Corporate Advisors. We are a boutique transaction-advisory and valuation firm committed to delivering independent, transparent, and high-quality advisory services. Our expert team offers a full range of services: valuation advisory, transaction advisory (M&amp;A, restructuring, deals, fund-raising), corporate finance &amp; deals, and tax, legal &amp; regulatory services.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257</Words>
  <Application>Microsoft Office PowerPoint</Application>
  <PresentationFormat>Custom</PresentationFormat>
  <Paragraphs>34</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Open Sans</vt:lpstr>
      <vt:lpstr>Montserrat Bold</vt:lpstr>
      <vt:lpstr>Open Sans Light</vt:lpstr>
      <vt:lpstr>Open Sans Bold</vt:lpstr>
      <vt:lpstr>Calibri</vt:lpstr>
      <vt:lpstr>Montserrat</vt:lpstr>
      <vt:lpstr>Arial</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Prepared by: Transique Advisors</dc:title>
  <cp:lastModifiedBy>Admin</cp:lastModifiedBy>
  <cp:revision>2</cp:revision>
  <dcterms:created xsi:type="dcterms:W3CDTF">2006-08-16T00:00:00Z</dcterms:created>
  <dcterms:modified xsi:type="dcterms:W3CDTF">2025-12-05T11:57:41Z</dcterms:modified>
  <dc:identifier>DAG6o8B1_6g</dc:identifier>
</cp:coreProperties>
</file>